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4"/>
  </p:sldMasterIdLst>
  <p:notesMasterIdLst>
    <p:notesMasterId r:id="rId25"/>
  </p:notesMasterIdLst>
  <p:handoutMasterIdLst>
    <p:handoutMasterId r:id="rId26"/>
  </p:handoutMasterIdLst>
  <p:sldIdLst>
    <p:sldId id="256" r:id="rId5"/>
    <p:sldId id="257" r:id="rId6"/>
    <p:sldId id="259" r:id="rId7"/>
    <p:sldId id="258" r:id="rId8"/>
    <p:sldId id="267" r:id="rId9"/>
    <p:sldId id="277" r:id="rId10"/>
    <p:sldId id="260" r:id="rId11"/>
    <p:sldId id="280" r:id="rId12"/>
    <p:sldId id="263" r:id="rId13"/>
    <p:sldId id="261" r:id="rId14"/>
    <p:sldId id="276" r:id="rId15"/>
    <p:sldId id="269" r:id="rId16"/>
    <p:sldId id="270" r:id="rId17"/>
    <p:sldId id="275" r:id="rId18"/>
    <p:sldId id="271" r:id="rId19"/>
    <p:sldId id="272" r:id="rId20"/>
    <p:sldId id="273" r:id="rId21"/>
    <p:sldId id="278" r:id="rId22"/>
    <p:sldId id="279" r:id="rId23"/>
    <p:sldId id="274" r:id="rId24"/>
  </p:sldIdLst>
  <p:sldSz cx="9144000" cy="6858000" type="screen4x3"/>
  <p:notesSz cx="6858000" cy="91995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5C3D1FD4-602F-4BD5-9E2D-DC0F4D34BC8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8A152200-5ED0-494D-8158-E5555D89350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97650898-0A93-4B04-A216-609FACC8EF7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760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47A5ACFE-63C6-4E70-872F-69DC1E4E804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3760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62C7273-C225-411C-B633-ECE03DCB853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ED33AD5-ECCF-4DDB-97CD-1AF9B58799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1A01F4-042F-45A9-815F-7EE412B4BC5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8BDDEA-5461-46D3-B358-71BCACAEBC7B}" type="datetimeFigureOut">
              <a:rPr lang="en-US"/>
              <a:pPr>
                <a:defRPr/>
              </a:pPr>
              <a:t>11/22/2024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1C8F6F9-7883-4F39-AD8C-2810DE97F15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58900" y="1149350"/>
            <a:ext cx="4140200" cy="3105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97AA0AB-CAFD-4B70-81A0-732E98BBC3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27538"/>
            <a:ext cx="5486400" cy="36226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6F5A20-6AFF-474F-B8CB-91F7501448A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73760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F9288C-D0CF-4BB2-9F7D-B26EBFBDAC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737600"/>
            <a:ext cx="2971800" cy="4619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457CCA6-F77F-45B1-93DB-4CB6604A495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294E8B23-AB20-42A1-9F8B-3D283A8B54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7551D2AD-83D7-42DF-A5A7-90DE15E3CD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If you would like to be involved please contact your child’s teacher. We will also have forms that we will send home for our bigger events during the year. </a:t>
            </a:r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41554F2A-6520-488A-A6CD-19CB356878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989F2DD-33ED-4BC4-A35F-C418F5EE57A0}" type="slidenum">
              <a:rPr lang="en-US" altLang="en-US"/>
              <a:pPr/>
              <a:t>10</a:t>
            </a:fld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637597FE-1F7C-4348-A0E8-CB7D71E2D751}"/>
              </a:ext>
            </a:extLst>
          </p:cNvPr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grpSp>
        <p:nvGrpSpPr>
          <p:cNvPr id="5" name="Group 15">
            <a:extLst>
              <a:ext uri="{FF2B5EF4-FFF2-40B4-BE49-F238E27FC236}">
                <a16:creationId xmlns:a16="http://schemas.microsoft.com/office/drawing/2014/main" id="{CB24899C-577A-42E3-A18F-C7FDF61B99C5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>
              <a:extLst>
                <a:ext uri="{FF2B5EF4-FFF2-40B4-BE49-F238E27FC236}">
                  <a16:creationId xmlns:a16="http://schemas.microsoft.com/office/drawing/2014/main" id="{5D20BB5F-0E33-43DF-8929-8002D2420D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7" name="Freeform 18">
              <a:extLst>
                <a:ext uri="{FF2B5EF4-FFF2-40B4-BE49-F238E27FC236}">
                  <a16:creationId xmlns:a16="http://schemas.microsoft.com/office/drawing/2014/main" id="{63368BF7-79C9-4DF3-B27D-815E140B2B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9108074 w 5760"/>
                <a:gd name="T3" fmla="*/ 0 h 528"/>
                <a:gd name="T4" fmla="*/ 9108074 w 5760"/>
                <a:gd name="T5" fmla="*/ 838869 h 528"/>
                <a:gd name="T6" fmla="*/ 75901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Freeform 19">
              <a:extLst>
                <a:ext uri="{FF2B5EF4-FFF2-40B4-BE49-F238E27FC236}">
                  <a16:creationId xmlns:a16="http://schemas.microsoft.com/office/drawing/2014/main" id="{49777CCF-9245-494B-B581-BD29797D9CF6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41E986E-E373-4F9C-BC14-E1A45CA66B46}"/>
                </a:ext>
              </a:extLst>
            </p:cNvPr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29">
            <a:extLst>
              <a:ext uri="{FF2B5EF4-FFF2-40B4-BE49-F238E27FC236}">
                <a16:creationId xmlns:a16="http://schemas.microsoft.com/office/drawing/2014/main" id="{D9DFC470-9EDB-47D0-8F7B-A844AEF8B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2" name="Footer Placeholder 18">
            <a:extLst>
              <a:ext uri="{FF2B5EF4-FFF2-40B4-BE49-F238E27FC236}">
                <a16:creationId xmlns:a16="http://schemas.microsoft.com/office/drawing/2014/main" id="{BC079A28-5FA2-4B3B-9362-193AE11D8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26">
            <a:extLst>
              <a:ext uri="{FF2B5EF4-FFF2-40B4-BE49-F238E27FC236}">
                <a16:creationId xmlns:a16="http://schemas.microsoft.com/office/drawing/2014/main" id="{4A9D597A-0777-4049-9495-0C38CAECD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A2D084-B143-45E2-A20B-C49B4BA6B83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39530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DE4E0732-9C46-4F3F-891D-3DA5439D3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3D867EED-5AC4-4AE1-9121-8F09DE66B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F920FAF7-4E18-4110-8B0C-52A6B2D2D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B40995-F7B4-4179-A873-DBBE7EE0C96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95240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7625C3FD-CE40-4AAE-A8C2-2EADF4A58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FB91C309-4B0B-4A04-8496-B5F8C30BB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02E196D3-8A8B-456E-B984-55DCAC91A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362049-4425-4D2E-989E-D13179FAD09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15627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729C9B8D-710F-482A-A11D-A340CA03F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F3BFB16B-9327-405F-88A6-B519DDBEF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9454F0C1-8FCA-4E4A-BAFC-E611F3158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FA977-B829-4991-BE33-4536E5433B1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20670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5123A7DA-0648-4E2F-93DD-EDFA6FA78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3D0F07AE-284F-43F8-A2E1-CD1F3FA32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85A487AD-5FBE-451A-AA21-9EBAF7085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12C7EB-4930-4C94-92EC-5A8883C1F6F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43029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09C50926-0631-4101-91B1-011364973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C2B42E26-388A-4335-A0D1-2422049E0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5114B1D5-B4B3-49A8-874C-C34861133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AFA6EA-687C-49BB-9B38-FE4833EB2A3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69109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10">
            <a:extLst>
              <a:ext uri="{FF2B5EF4-FFF2-40B4-BE49-F238E27FC236}">
                <a16:creationId xmlns:a16="http://schemas.microsoft.com/office/drawing/2014/main" id="{7EE0F7D9-4203-48DA-AA79-9E5AD86EEE0B}"/>
              </a:ext>
            </a:extLst>
          </p:cNvPr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5" name="Chevron 15">
            <a:extLst>
              <a:ext uri="{FF2B5EF4-FFF2-40B4-BE49-F238E27FC236}">
                <a16:creationId xmlns:a16="http://schemas.microsoft.com/office/drawing/2014/main" id="{E1AB037F-65BF-4446-98D2-78B8B433F141}"/>
              </a:ext>
            </a:extLst>
          </p:cNvPr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ED52169-4D28-4A3B-B2B7-DF47006DB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BB5B8B7-6CCC-4869-81C2-C2328ACE4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97988AA-7F65-47DC-AA96-4BE1D1E9C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DB08CF-5C61-4F95-B4C2-6D4D646D3F7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2303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CB7DDD-53B5-41D6-9C7E-AD19FA224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E9C1E-CF59-4538-9FFE-44E3A3A21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4B81C-3D79-4794-821C-EDB4F5B30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BDCDDB-F31E-4912-BDF9-E3ECCC9856C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65292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96C3F4-D8E1-47D3-B5A9-D0A5A2911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8E4142-571C-499E-BD81-D9A4424BB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B35304-0177-48C2-B877-1612B7125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5FE853-E102-4B77-A817-D92FCAAF8E1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696502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573E62-7BFA-4AA6-8056-455E2187F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E0B4B8-03F8-4260-A1F4-4AC76F1FE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56F9F7-ECDD-4CC8-8D75-6389E68DD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0CD3E6-83C0-4C58-B5D8-13C5E575915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133680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702F00DA-611A-40F0-9F79-588CF1637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03ABAB8C-472A-4CDB-BA29-DB5AE0938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F9F81CC3-801B-44C4-A517-46D9AE8F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4B962-5F63-479D-8381-91F42AA88ED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17897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1AF1A0-3A7A-4E53-AC64-11983B0BB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8FC512-4AF1-4492-9E84-8BB3DABE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2AD03C-4511-4867-80F6-3758FC4FF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C6FA9-D447-4C7F-9825-9517B967040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41678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0">
            <a:extLst>
              <a:ext uri="{FF2B5EF4-FFF2-40B4-BE49-F238E27FC236}">
                <a16:creationId xmlns:a16="http://schemas.microsoft.com/office/drawing/2014/main" id="{3E151032-2728-4242-A7C3-517001C3E6D2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6" name="Freeform 15">
            <a:extLst>
              <a:ext uri="{FF2B5EF4-FFF2-40B4-BE49-F238E27FC236}">
                <a16:creationId xmlns:a16="http://schemas.microsoft.com/office/drawing/2014/main" id="{3D3532E5-E47F-4621-A7D7-26EDE332CF88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4DA6EC28-D0FD-43DD-B974-4B0BA0DEF43F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B529AFF-9F9A-44D2-9FFA-6C50DEBA6FEB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>
            <a:extLst>
              <a:ext uri="{FF2B5EF4-FFF2-40B4-BE49-F238E27FC236}">
                <a16:creationId xmlns:a16="http://schemas.microsoft.com/office/drawing/2014/main" id="{83C81F76-C3E4-4E6B-BCFF-93C786A92808}"/>
              </a:ext>
            </a:extLst>
          </p:cNvPr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0" name="Chevron 20">
            <a:extLst>
              <a:ext uri="{FF2B5EF4-FFF2-40B4-BE49-F238E27FC236}">
                <a16:creationId xmlns:a16="http://schemas.microsoft.com/office/drawing/2014/main" id="{533F0C24-13B5-4219-9C5E-64A43C0E8897}"/>
              </a:ext>
            </a:extLst>
          </p:cNvPr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>
            <a:extLst>
              <a:ext uri="{FF2B5EF4-FFF2-40B4-BE49-F238E27FC236}">
                <a16:creationId xmlns:a16="http://schemas.microsoft.com/office/drawing/2014/main" id="{B25FD2FC-BBDF-46AF-A357-AF165E80B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B838FBE4-B28D-4A44-93DA-C5B80292E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D7D06D6B-E0E8-402C-8365-F86BE176F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93C70A-9EF2-45A0-84BC-013B4644088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118305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>
            <a:extLst>
              <a:ext uri="{FF2B5EF4-FFF2-40B4-BE49-F238E27FC236}">
                <a16:creationId xmlns:a16="http://schemas.microsoft.com/office/drawing/2014/main" id="{158ACC5F-48F7-450E-8CD4-A8ABFA6BBB3F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027" name="Freeform 11">
            <a:extLst>
              <a:ext uri="{FF2B5EF4-FFF2-40B4-BE49-F238E27FC236}">
                <a16:creationId xmlns:a16="http://schemas.microsoft.com/office/drawing/2014/main" id="{924C5ADE-51CE-4922-9224-A7261363AADD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9B9B3174-D180-4078-B5E7-98B55A00499D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076605F-C8B5-4FCF-97B9-BF1AA1F12A98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>
            <a:extLst>
              <a:ext uri="{FF2B5EF4-FFF2-40B4-BE49-F238E27FC236}">
                <a16:creationId xmlns:a16="http://schemas.microsoft.com/office/drawing/2014/main" id="{39D2CB44-B8C4-45F6-B213-D209A2D8A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29">
            <a:extLst>
              <a:ext uri="{FF2B5EF4-FFF2-40B4-BE49-F238E27FC236}">
                <a16:creationId xmlns:a16="http://schemas.microsoft.com/office/drawing/2014/main" id="{851C6421-3D12-40CD-904A-1EA1D319E48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4873585-424D-4EFB-AA96-CD3EFAC63E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9FDC2CBC-2C47-4B8F-95C6-20EA6F7D75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D7B0A9B9-0B4A-4B91-AABA-E599ABB602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F6E002A8-7A08-4D04-89E9-F211555BEBB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64" r:id="rId2"/>
    <p:sldLayoutId id="2147483971" r:id="rId3"/>
    <p:sldLayoutId id="2147483972" r:id="rId4"/>
    <p:sldLayoutId id="2147483973" r:id="rId5"/>
    <p:sldLayoutId id="2147483974" r:id="rId6"/>
    <p:sldLayoutId id="2147483965" r:id="rId7"/>
    <p:sldLayoutId id="2147483975" r:id="rId8"/>
    <p:sldLayoutId id="2147483976" r:id="rId9"/>
    <p:sldLayoutId id="2147483966" r:id="rId10"/>
    <p:sldLayoutId id="2147483967" r:id="rId11"/>
    <p:sldLayoutId id="2147483968" r:id="rId12"/>
    <p:sldLayoutId id="2147483969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323C438-341E-4D21-8A0F-5B5DCE1EA49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676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Lowrance School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DF1EE01-0168-414C-A957-FDBBCEAFC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9625" y="2895600"/>
            <a:ext cx="6400800" cy="2209800"/>
          </a:xfrm>
        </p:spPr>
        <p:txBody>
          <a:bodyPr/>
          <a:lstStyle/>
          <a:p>
            <a:pPr marR="0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chemeClr val="accent1"/>
                </a:solidFill>
              </a:rPr>
              <a:t>Annual Title I Parent Meeting</a:t>
            </a:r>
          </a:p>
          <a:p>
            <a:pPr marR="0" eaLnBrk="1" hangingPunct="1">
              <a:lnSpc>
                <a:spcPct val="80000"/>
              </a:lnSpc>
            </a:pPr>
            <a:endParaRPr lang="en-US" altLang="en-US" sz="2800" dirty="0">
              <a:solidFill>
                <a:schemeClr val="accent1"/>
              </a:solidFill>
            </a:endParaRPr>
          </a:p>
          <a:p>
            <a:pPr marR="0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chemeClr val="accent1"/>
                </a:solidFill>
              </a:rPr>
              <a:t>August 22, 2024</a:t>
            </a:r>
          </a:p>
          <a:p>
            <a:pPr marR="0" eaLnBrk="1" hangingPunct="1">
              <a:lnSpc>
                <a:spcPct val="80000"/>
              </a:lnSpc>
            </a:pPr>
            <a:endParaRPr lang="en-US" altLang="en-US" sz="2800" dirty="0">
              <a:solidFill>
                <a:schemeClr val="accent1"/>
              </a:solidFill>
              <a:cs typeface="Lucida Sans Unicode"/>
            </a:endParaRPr>
          </a:p>
          <a:p>
            <a:pPr marR="0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chemeClr val="accent1"/>
                </a:solidFill>
              </a:rPr>
              <a:t>Tamara L. Gatewood, PLC Coach</a:t>
            </a:r>
          </a:p>
          <a:p>
            <a:pPr marR="0" eaLnBrk="1" hangingPunct="1">
              <a:lnSpc>
                <a:spcPct val="80000"/>
              </a:lnSpc>
            </a:pPr>
            <a:endParaRPr lang="en-US" altLang="en-US" sz="2800" dirty="0"/>
          </a:p>
        </p:txBody>
      </p:sp>
      <p:pic>
        <p:nvPicPr>
          <p:cNvPr id="2" name="Picture 1" descr="A logo with text and images&#10;&#10;Description automatically generated">
            <a:extLst>
              <a:ext uri="{FF2B5EF4-FFF2-40B4-BE49-F238E27FC236}">
                <a16:creationId xmlns:a16="http://schemas.microsoft.com/office/drawing/2014/main" id="{925FD6EE-7FA9-43FF-F144-9C04519EE5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57200"/>
            <a:ext cx="2004592" cy="24384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id="{6B7B17FD-13FE-45F9-8293-CFB6EA15C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/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62855B51-8278-4177-A2E2-C6CC811286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/>
                </a:solidFill>
              </a:rPr>
              <a:t>Policies for Parental Involvement</a:t>
            </a:r>
          </a:p>
        </p:txBody>
      </p:sp>
      <p:pic>
        <p:nvPicPr>
          <p:cNvPr id="19460" name="Picture 4" descr="MCj04350410000[1]">
            <a:extLst>
              <a:ext uri="{FF2B5EF4-FFF2-40B4-BE49-F238E27FC236}">
                <a16:creationId xmlns:a16="http://schemas.microsoft.com/office/drawing/2014/main" id="{56043AF2-91D7-4819-BC85-D52B9A2B7B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730375"/>
            <a:ext cx="4267200" cy="405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C5EC103-E8E5-4D33-AE71-49D8D7EF8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255270">
              <a:lnSpc>
                <a:spcPct val="150000"/>
              </a:lnSpc>
            </a:pPr>
            <a:r>
              <a:rPr lang="en-US" altLang="en-US" sz="2400" dirty="0"/>
              <a:t>Lowrance Pre-K-8 will host a variety of workshops that will equip parents with access to resources and materials. </a:t>
            </a:r>
            <a:endParaRPr lang="en-US" altLang="en-US" sz="2400" dirty="0">
              <a:cs typeface="Lucida Sans Unicode"/>
            </a:endParaRPr>
          </a:p>
          <a:p>
            <a:pPr marL="109855" indent="0">
              <a:lnSpc>
                <a:spcPct val="150000"/>
              </a:lnSpc>
              <a:buNone/>
            </a:pPr>
            <a:endParaRPr lang="en-US" altLang="en-US" sz="2400" dirty="0">
              <a:cs typeface="Lucida Sans Unicode"/>
            </a:endParaRPr>
          </a:p>
          <a:p>
            <a:pPr marL="109855" indent="0">
              <a:buNone/>
            </a:pPr>
            <a:endParaRPr lang="en-US" dirty="0">
              <a:cs typeface="Lucida Sans Unicode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C174C90-4F3D-4CCA-AF33-A31742450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/>
                </a:solidFill>
              </a:rPr>
              <a:t>Parental Development Opportunities</a:t>
            </a:r>
          </a:p>
        </p:txBody>
      </p:sp>
    </p:spTree>
    <p:extLst>
      <p:ext uri="{BB962C8B-B14F-4D97-AF65-F5344CB8AC3E}">
        <p14:creationId xmlns:p14="http://schemas.microsoft.com/office/powerpoint/2010/main" val="2780374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>
            <a:extLst>
              <a:ext uri="{FF2B5EF4-FFF2-40B4-BE49-F238E27FC236}">
                <a16:creationId xmlns:a16="http://schemas.microsoft.com/office/drawing/2014/main" id="{F3517212-B576-46BA-8B0B-1638A8FEB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Parent-Teacher Conferences will be held twice annually. The dates for this year are: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dirty="0">
                <a:solidFill>
                  <a:srgbClr val="FF3300"/>
                </a:solidFill>
              </a:rPr>
              <a:t>Sept. 5</a:t>
            </a:r>
            <a:r>
              <a:rPr lang="en-US" altLang="en-US" baseline="30000" dirty="0">
                <a:solidFill>
                  <a:srgbClr val="FF3300"/>
                </a:solidFill>
              </a:rPr>
              <a:t>th</a:t>
            </a:r>
            <a:r>
              <a:rPr lang="en-US" altLang="en-US" dirty="0">
                <a:solidFill>
                  <a:srgbClr val="FF3300"/>
                </a:solidFill>
              </a:rPr>
              <a:t>  (4pm – 7pm)</a:t>
            </a:r>
            <a:endParaRPr lang="en-US" altLang="en-US" baseline="30000" dirty="0">
              <a:solidFill>
                <a:srgbClr val="FF3300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en-US" dirty="0">
                <a:solidFill>
                  <a:srgbClr val="FF3300"/>
                </a:solidFill>
              </a:rPr>
              <a:t>Feb. 13</a:t>
            </a:r>
            <a:r>
              <a:rPr lang="en-US" altLang="en-US" baseline="30000" dirty="0">
                <a:solidFill>
                  <a:srgbClr val="FF3300"/>
                </a:solidFill>
              </a:rPr>
              <a:t>th</a:t>
            </a:r>
            <a:r>
              <a:rPr lang="en-US" altLang="en-US" dirty="0">
                <a:solidFill>
                  <a:srgbClr val="FF3300"/>
                </a:solidFill>
              </a:rPr>
              <a:t> (4pm – 7pm)</a:t>
            </a:r>
            <a:endParaRPr lang="en-US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dirty="0"/>
          </a:p>
          <a:p>
            <a:pPr marL="109537" indent="0" eaLnBrk="1" hangingPunct="1">
              <a:lnSpc>
                <a:spcPct val="90000"/>
              </a:lnSpc>
              <a:buNone/>
            </a:pPr>
            <a:r>
              <a:rPr lang="en-US" altLang="en-US" sz="2000" b="1" i="1" dirty="0"/>
              <a:t>Note</a:t>
            </a:r>
            <a:r>
              <a:rPr lang="en-US" altLang="en-US" sz="2000" dirty="0"/>
              <a:t>: Parents may also set up conferences with individual teachers at any time during the school year </a:t>
            </a: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5C0A3CAB-56ED-49D6-9C28-5C7F346C85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0334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/>
                </a:solidFill>
              </a:rPr>
              <a:t>Parent-Teacher Conferences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75A51795-73C6-4FF7-A5D1-18874DBC18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solidFill>
                  <a:schemeClr val="accent1"/>
                </a:solidFill>
              </a:rPr>
              <a:t>School/Parent Compact</a:t>
            </a:r>
          </a:p>
        </p:txBody>
      </p:sp>
      <p:pic>
        <p:nvPicPr>
          <p:cNvPr id="24579" name="Picture 7" descr="MPj04394500000[1]">
            <a:extLst>
              <a:ext uri="{FF2B5EF4-FFF2-40B4-BE49-F238E27FC236}">
                <a16:creationId xmlns:a16="http://schemas.microsoft.com/office/drawing/2014/main" id="{BA6198B3-1F16-48CA-829E-8E4668E94AE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447800"/>
            <a:ext cx="4038600" cy="4724400"/>
          </a:xfrm>
        </p:spPr>
      </p:pic>
      <p:sp>
        <p:nvSpPr>
          <p:cNvPr id="24580" name="Rectangle 3">
            <a:extLst>
              <a:ext uri="{FF2B5EF4-FFF2-40B4-BE49-F238E27FC236}">
                <a16:creationId xmlns:a16="http://schemas.microsoft.com/office/drawing/2014/main" id="{B405EACC-2F35-4A69-9DEF-DDB3443C0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95800" y="1219200"/>
            <a:ext cx="4191000" cy="5410200"/>
          </a:xfrm>
        </p:spPr>
        <p:txBody>
          <a:bodyPr/>
          <a:lstStyle/>
          <a:p>
            <a:pPr indent="-255270" eaLnBrk="1" hangingPunct="1">
              <a:lnSpc>
                <a:spcPct val="80000"/>
              </a:lnSpc>
              <a:buFontTx/>
              <a:buNone/>
            </a:pPr>
            <a:r>
              <a:rPr lang="es-MX" altLang="en-US" sz="1500" b="1" u="sng" dirty="0"/>
              <a:t>Teacher Agreement: </a:t>
            </a:r>
            <a:endParaRPr lang="en-US" dirty="0"/>
          </a:p>
          <a:p>
            <a:pPr indent="-255270" eaLnBrk="1" hangingPunct="1">
              <a:lnSpc>
                <a:spcPct val="80000"/>
              </a:lnSpc>
              <a:buFontTx/>
              <a:buNone/>
            </a:pPr>
            <a:r>
              <a:rPr lang="es-MX" altLang="en-US" sz="1500" dirty="0"/>
              <a:t>It is important that students achieve, so I will:</a:t>
            </a:r>
            <a:endParaRPr lang="en-US" altLang="en-US" sz="1500" u="sng" dirty="0">
              <a:cs typeface="Lucida Sans Unicode"/>
            </a:endParaRPr>
          </a:p>
          <a:p>
            <a:pPr indent="-255270" eaLnBrk="1" hangingPunct="1">
              <a:lnSpc>
                <a:spcPct val="80000"/>
              </a:lnSpc>
            </a:pPr>
            <a:r>
              <a:rPr lang="es-MX" altLang="en-US" sz="1500" dirty="0"/>
              <a:t>Provide homework assignments </a:t>
            </a:r>
            <a:r>
              <a:rPr lang="es-MX" altLang="en-US" sz="1500" dirty="0" err="1"/>
              <a:t>for</a:t>
            </a:r>
            <a:r>
              <a:rPr lang="es-MX" altLang="en-US" sz="1500" dirty="0"/>
              <a:t> </a:t>
            </a:r>
            <a:r>
              <a:rPr lang="es-MX" altLang="en-US" sz="1500" dirty="0" err="1"/>
              <a:t>students</a:t>
            </a:r>
            <a:endParaRPr lang="es-MX" altLang="en-US" sz="1500" dirty="0">
              <a:cs typeface="Lucida Sans Unicode"/>
            </a:endParaRPr>
          </a:p>
          <a:p>
            <a:pPr indent="-255270" eaLnBrk="1" hangingPunct="1">
              <a:lnSpc>
                <a:spcPct val="80000"/>
              </a:lnSpc>
            </a:pPr>
            <a:r>
              <a:rPr lang="es-MX" altLang="en-US" sz="1500" dirty="0"/>
              <a:t>Provide parents with access to resources and materials that can be used to aid children at home</a:t>
            </a:r>
            <a:endParaRPr lang="es-MX" altLang="en-US" sz="1500" dirty="0">
              <a:cs typeface="Lucida Sans Unicode"/>
            </a:endParaRPr>
          </a:p>
          <a:p>
            <a:pPr indent="-255270" eaLnBrk="1" hangingPunct="1">
              <a:lnSpc>
                <a:spcPct val="80000"/>
              </a:lnSpc>
            </a:pPr>
            <a:r>
              <a:rPr lang="es-MX" altLang="en-US" sz="1500" dirty="0" err="1"/>
              <a:t>Provide</a:t>
            </a:r>
            <a:r>
              <a:rPr lang="es-MX" altLang="en-US" sz="1500" dirty="0"/>
              <a:t> weekly </a:t>
            </a:r>
            <a:r>
              <a:rPr lang="es-MX" altLang="en-US" sz="1500" dirty="0" err="1"/>
              <a:t>newletters</a:t>
            </a:r>
            <a:r>
              <a:rPr lang="es-MX" altLang="en-US" sz="1500" dirty="0"/>
              <a:t> </a:t>
            </a:r>
          </a:p>
          <a:p>
            <a:pPr indent="-255270" eaLnBrk="1" hangingPunct="1">
              <a:lnSpc>
                <a:spcPct val="80000"/>
              </a:lnSpc>
            </a:pPr>
            <a:r>
              <a:rPr lang="es-MX" altLang="en-US" sz="1500" dirty="0"/>
              <a:t>Input grades into </a:t>
            </a:r>
            <a:r>
              <a:rPr lang="es-MX" altLang="en-US" sz="1500" dirty="0" err="1"/>
              <a:t>PowerSchool</a:t>
            </a:r>
            <a:r>
              <a:rPr lang="es-MX" altLang="en-US" sz="1500" dirty="0"/>
              <a:t> </a:t>
            </a:r>
            <a:r>
              <a:rPr lang="es-MX" altLang="en-US" sz="1500" dirty="0" err="1"/>
              <a:t>weekly</a:t>
            </a:r>
            <a:endParaRPr lang="es-MX" altLang="en-US" sz="1500" dirty="0"/>
          </a:p>
          <a:p>
            <a:pPr marL="109855" indent="0" eaLnBrk="1" hangingPunct="1">
              <a:lnSpc>
                <a:spcPct val="80000"/>
              </a:lnSpc>
              <a:buNone/>
            </a:pPr>
            <a:endParaRPr lang="es-MX" altLang="en-US" sz="1500" dirty="0">
              <a:cs typeface="Lucida Sans Unicode"/>
            </a:endParaRPr>
          </a:p>
          <a:p>
            <a:pPr indent="-255270" eaLnBrk="1" hangingPunct="1">
              <a:lnSpc>
                <a:spcPct val="80000"/>
              </a:lnSpc>
              <a:buFontTx/>
              <a:buNone/>
            </a:pPr>
            <a:r>
              <a:rPr lang="es-MX" altLang="en-US" sz="1500" b="1" u="sng" dirty="0"/>
              <a:t>School’s Responsibility: </a:t>
            </a:r>
            <a:endParaRPr lang="es-MX" altLang="en-US" sz="1500" b="1" u="sng" dirty="0">
              <a:cs typeface="Lucida Sans Unicode"/>
            </a:endParaRPr>
          </a:p>
          <a:p>
            <a:pPr indent="-255270" eaLnBrk="1" hangingPunct="1">
              <a:lnSpc>
                <a:spcPct val="80000"/>
              </a:lnSpc>
            </a:pPr>
            <a:r>
              <a:rPr lang="es-MX" altLang="en-US" sz="1500" dirty="0"/>
              <a:t>Provide a safe environment that allows for positive communication between teachers, parents, and </a:t>
            </a:r>
            <a:r>
              <a:rPr lang="es-MX" altLang="en-US" sz="1500" dirty="0" err="1"/>
              <a:t>students</a:t>
            </a:r>
            <a:endParaRPr lang="es-MX" altLang="en-US" sz="1500" dirty="0">
              <a:cs typeface="Lucida Sans Unicode"/>
            </a:endParaRPr>
          </a:p>
          <a:p>
            <a:pPr indent="-255270" eaLnBrk="1" hangingPunct="1">
              <a:lnSpc>
                <a:spcPct val="80000"/>
              </a:lnSpc>
            </a:pPr>
            <a:r>
              <a:rPr lang="es-MX" altLang="en-US" sz="1500" dirty="0"/>
              <a:t>Provide necessary </a:t>
            </a:r>
            <a:r>
              <a:rPr lang="es-MX" altLang="en-US" sz="1500" dirty="0" err="1"/>
              <a:t>parent</a:t>
            </a:r>
            <a:r>
              <a:rPr lang="es-MX" altLang="en-US" sz="1500" dirty="0"/>
              <a:t> </a:t>
            </a:r>
            <a:r>
              <a:rPr lang="es-MX" altLang="en-US" sz="1500" dirty="0" err="1"/>
              <a:t>conferences</a:t>
            </a:r>
            <a:r>
              <a:rPr lang="es-MX" altLang="en-US" sz="1500" dirty="0"/>
              <a:t> and </a:t>
            </a:r>
            <a:r>
              <a:rPr lang="es-MX" altLang="en-US" sz="1500" dirty="0" err="1"/>
              <a:t>review</a:t>
            </a:r>
            <a:r>
              <a:rPr lang="es-MX" altLang="en-US" sz="1500" dirty="0"/>
              <a:t> </a:t>
            </a:r>
            <a:r>
              <a:rPr lang="es-MX" altLang="en-US" sz="1500" dirty="0" err="1"/>
              <a:t>School</a:t>
            </a:r>
            <a:r>
              <a:rPr lang="es-MX" altLang="en-US" sz="1500" dirty="0"/>
              <a:t>/</a:t>
            </a:r>
            <a:r>
              <a:rPr lang="es-MX" altLang="en-US" sz="1500" dirty="0" err="1"/>
              <a:t>Parent</a:t>
            </a:r>
            <a:r>
              <a:rPr lang="es-MX" altLang="en-US" sz="1500" dirty="0"/>
              <a:t> Compact </a:t>
            </a:r>
            <a:r>
              <a:rPr lang="es-MX" altLang="en-US" sz="1500" dirty="0" err="1"/>
              <a:t>plans</a:t>
            </a:r>
            <a:endParaRPr lang="es-MX" altLang="en-US" sz="1500" dirty="0">
              <a:cs typeface="Lucida Sans Unicode"/>
            </a:endParaRPr>
          </a:p>
          <a:p>
            <a:pPr indent="-255270" eaLnBrk="1" hangingPunct="1">
              <a:lnSpc>
                <a:spcPct val="80000"/>
              </a:lnSpc>
            </a:pPr>
            <a:r>
              <a:rPr lang="es-MX" altLang="en-US" sz="1500" dirty="0" err="1"/>
              <a:t>Provide</a:t>
            </a:r>
            <a:r>
              <a:rPr lang="es-MX" altLang="en-US" sz="1500" dirty="0"/>
              <a:t> access to a </a:t>
            </a:r>
            <a:r>
              <a:rPr lang="es-MX" altLang="en-US" sz="1500" dirty="0" err="1"/>
              <a:t>high</a:t>
            </a:r>
            <a:r>
              <a:rPr lang="es-MX" altLang="en-US" sz="1500" dirty="0"/>
              <a:t> </a:t>
            </a:r>
            <a:r>
              <a:rPr lang="es-MX" altLang="en-US" sz="1500" dirty="0" err="1"/>
              <a:t>quality</a:t>
            </a:r>
            <a:r>
              <a:rPr lang="es-MX" altLang="en-US" sz="1500" dirty="0"/>
              <a:t> curriculum and instruction for a supportive and effective </a:t>
            </a:r>
            <a:r>
              <a:rPr lang="es-MX" altLang="en-US" sz="1500" dirty="0" err="1"/>
              <a:t>learning</a:t>
            </a:r>
            <a:r>
              <a:rPr lang="es-MX" altLang="en-US" sz="1500" dirty="0"/>
              <a:t> </a:t>
            </a:r>
            <a:r>
              <a:rPr lang="es-MX" altLang="en-US" sz="1500" dirty="0" err="1"/>
              <a:t>environment</a:t>
            </a:r>
            <a:r>
              <a:rPr lang="es-MX" altLang="en-US" sz="1500" dirty="0"/>
              <a:t> </a:t>
            </a:r>
            <a:endParaRPr lang="es-MX" altLang="en-US" sz="1500" dirty="0">
              <a:cs typeface="Lucida Sans Unicode"/>
            </a:endParaRPr>
          </a:p>
          <a:p>
            <a:pPr indent="-255270" eaLnBrk="1" hangingPunct="1">
              <a:lnSpc>
                <a:spcPct val="80000"/>
              </a:lnSpc>
            </a:pPr>
            <a:r>
              <a:rPr lang="es-MX" altLang="en-US" sz="1500" dirty="0"/>
              <a:t>Allow parents and community members to volunteer, participate and observe student </a:t>
            </a:r>
            <a:r>
              <a:rPr lang="es-MX" altLang="en-US" sz="1500" dirty="0" err="1"/>
              <a:t>learning</a:t>
            </a:r>
            <a:r>
              <a:rPr lang="es-MX" altLang="en-US" sz="1500" dirty="0"/>
              <a:t> </a:t>
            </a:r>
            <a:r>
              <a:rPr lang="es-MX" altLang="en-US" sz="1500" dirty="0" err="1"/>
              <a:t>environments</a:t>
            </a:r>
            <a:endParaRPr lang="es-MX" altLang="en-US" sz="1500" i="1" dirty="0">
              <a:cs typeface="Lucida Sans Unicode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>
            <a:extLst>
              <a:ext uri="{FF2B5EF4-FFF2-40B4-BE49-F238E27FC236}">
                <a16:creationId xmlns:a16="http://schemas.microsoft.com/office/drawing/2014/main" id="{8615470C-1B0F-435C-A86A-C1A87C82A7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/>
                </a:solidFill>
              </a:rPr>
              <a:t>Student’s Responsibility</a:t>
            </a:r>
          </a:p>
        </p:txBody>
      </p:sp>
      <p:pic>
        <p:nvPicPr>
          <p:cNvPr id="25603" name="Picture 23" descr="C:\Documents and Settings\Palaciotj\Local Settings\Temporary Internet Files\Content.IE5\23A3IDE7\MCj04326570000[1].png">
            <a:extLst>
              <a:ext uri="{FF2B5EF4-FFF2-40B4-BE49-F238E27FC236}">
                <a16:creationId xmlns:a16="http://schemas.microsoft.com/office/drawing/2014/main" id="{AF14B7C3-BA03-4F38-8014-99E8B7A4C0CD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1752600"/>
            <a:ext cx="3276600" cy="3810000"/>
          </a:xfrm>
          <a:noFill/>
        </p:spPr>
      </p:pic>
      <p:sp>
        <p:nvSpPr>
          <p:cNvPr id="25604" name="Rectangle 6">
            <a:extLst>
              <a:ext uri="{FF2B5EF4-FFF2-40B4-BE49-F238E27FC236}">
                <a16:creationId xmlns:a16="http://schemas.microsoft.com/office/drawing/2014/main" id="{3AB5D3BB-A829-4175-B18B-DF3F3A6FB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s-MX" altLang="en-US" sz="1800" b="1" u="sng" dirty="0"/>
              <a:t>Student Agreement: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MX" altLang="en-US" sz="1800" b="1" u="sng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MX" altLang="en-US" sz="1800" b="1" dirty="0"/>
              <a:t>It is important to do my best, so I </a:t>
            </a:r>
            <a:r>
              <a:rPr lang="es-MX" altLang="en-US" sz="1800" b="1" dirty="0" err="1"/>
              <a:t>will</a:t>
            </a:r>
            <a:r>
              <a:rPr lang="es-MX" altLang="en-US" sz="1800" b="1" dirty="0"/>
              <a:t>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800" b="1" u="sng" dirty="0"/>
          </a:p>
          <a:p>
            <a:pPr eaLnBrk="1" hangingPunct="1">
              <a:lnSpc>
                <a:spcPct val="80000"/>
              </a:lnSpc>
            </a:pPr>
            <a:r>
              <a:rPr lang="es-MX" altLang="en-US" sz="1800" b="1" dirty="0"/>
              <a:t>Attend school every day unless I am </a:t>
            </a:r>
            <a:r>
              <a:rPr lang="es-MX" altLang="en-US" sz="1800" b="1" dirty="0" err="1"/>
              <a:t>sick</a:t>
            </a:r>
            <a:endParaRPr lang="es-MX" altLang="en-US" sz="1800" b="1" dirty="0"/>
          </a:p>
          <a:p>
            <a:pPr eaLnBrk="1" hangingPunct="1">
              <a:lnSpc>
                <a:spcPct val="80000"/>
              </a:lnSpc>
            </a:pPr>
            <a:endParaRPr lang="es-MX" altLang="en-US" sz="1800" b="1" dirty="0"/>
          </a:p>
          <a:p>
            <a:pPr eaLnBrk="1" hangingPunct="1">
              <a:lnSpc>
                <a:spcPct val="80000"/>
              </a:lnSpc>
            </a:pPr>
            <a:r>
              <a:rPr lang="es-MX" altLang="en-US" sz="1800" b="1" dirty="0"/>
              <a:t>Attend class prepared with books, pencils, paper, and </a:t>
            </a:r>
            <a:r>
              <a:rPr lang="es-MX" altLang="en-US" sz="1800" b="1" dirty="0" err="1"/>
              <a:t>other</a:t>
            </a:r>
            <a:r>
              <a:rPr lang="es-MX" altLang="en-US" sz="1800" b="1" dirty="0"/>
              <a:t> </a:t>
            </a:r>
            <a:r>
              <a:rPr lang="es-MX" altLang="en-US" sz="1800" b="1" dirty="0" err="1"/>
              <a:t>materials</a:t>
            </a:r>
            <a:endParaRPr lang="es-MX" altLang="en-US" sz="1800" b="1" dirty="0"/>
          </a:p>
          <a:p>
            <a:pPr eaLnBrk="1" hangingPunct="1">
              <a:lnSpc>
                <a:spcPct val="80000"/>
              </a:lnSpc>
            </a:pPr>
            <a:endParaRPr lang="es-MX" altLang="en-US" sz="1800" b="1" dirty="0"/>
          </a:p>
          <a:p>
            <a:pPr eaLnBrk="1" hangingPunct="1">
              <a:lnSpc>
                <a:spcPct val="80000"/>
              </a:lnSpc>
            </a:pPr>
            <a:r>
              <a:rPr lang="es-MX" altLang="en-US" sz="1800" b="1" dirty="0"/>
              <a:t>Complete and return homework assignments and keep regular </a:t>
            </a:r>
            <a:r>
              <a:rPr lang="es-MX" altLang="en-US" sz="1800" b="1" dirty="0" err="1"/>
              <a:t>study</a:t>
            </a:r>
            <a:r>
              <a:rPr lang="es-MX" altLang="en-US" sz="1800" b="1" dirty="0"/>
              <a:t> </a:t>
            </a:r>
            <a:r>
              <a:rPr lang="es-MX" altLang="en-US" sz="1800" b="1" dirty="0" err="1"/>
              <a:t>hours</a:t>
            </a:r>
            <a:endParaRPr lang="es-MX" altLang="en-US" sz="1800" b="1" dirty="0"/>
          </a:p>
          <a:p>
            <a:pPr eaLnBrk="1" hangingPunct="1">
              <a:lnSpc>
                <a:spcPct val="80000"/>
              </a:lnSpc>
            </a:pPr>
            <a:endParaRPr lang="es-MX" altLang="en-US" sz="1800" b="1" dirty="0"/>
          </a:p>
          <a:p>
            <a:pPr eaLnBrk="1" hangingPunct="1">
              <a:lnSpc>
                <a:spcPct val="80000"/>
              </a:lnSpc>
            </a:pPr>
            <a:r>
              <a:rPr lang="es-MX" altLang="en-US" sz="1800" b="1" dirty="0"/>
              <a:t>Conform to school rules and rules of the Student Code </a:t>
            </a:r>
            <a:r>
              <a:rPr lang="es-MX" altLang="en-US" sz="1800" b="1" dirty="0" err="1"/>
              <a:t>of</a:t>
            </a:r>
            <a:r>
              <a:rPr lang="es-MX" altLang="en-US" sz="1800" b="1" dirty="0"/>
              <a:t> </a:t>
            </a:r>
            <a:r>
              <a:rPr lang="es-MX" altLang="en-US" sz="1800" b="1" dirty="0" err="1"/>
              <a:t>Conduct</a:t>
            </a:r>
            <a:endParaRPr lang="en-US" altLang="en-US" sz="18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5">
            <a:extLst>
              <a:ext uri="{FF2B5EF4-FFF2-40B4-BE49-F238E27FC236}">
                <a16:creationId xmlns:a16="http://schemas.microsoft.com/office/drawing/2014/main" id="{E02626C5-13B3-42B5-9D5A-690ADFBE1C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54451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/>
                </a:solidFill>
              </a:rPr>
              <a:t>Parent’s Responsibility</a:t>
            </a:r>
          </a:p>
        </p:txBody>
      </p:sp>
      <p:sp>
        <p:nvSpPr>
          <p:cNvPr id="26627" name="Rectangle 13">
            <a:extLst>
              <a:ext uri="{FF2B5EF4-FFF2-40B4-BE49-F238E27FC236}">
                <a16:creationId xmlns:a16="http://schemas.microsoft.com/office/drawing/2014/main" id="{5B4848D1-C279-4F4B-B36D-48072839F9CB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511781" y="773112"/>
            <a:ext cx="4191000" cy="5475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s-MX" altLang="en-US" sz="1600" b="1" u="sng" dirty="0"/>
              <a:t>Parent /Guardian Agreement</a:t>
            </a:r>
            <a:r>
              <a:rPr lang="es-MX" altLang="en-US" sz="1600" u="sng" dirty="0"/>
              <a:t>:</a:t>
            </a:r>
            <a:r>
              <a:rPr lang="es-MX" altLang="en-US" sz="1600" b="1" dirty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MX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MX" altLang="en-US" sz="1600" dirty="0"/>
              <a:t>I </a:t>
            </a:r>
            <a:r>
              <a:rPr lang="es-MX" altLang="en-US" sz="1600" b="1" dirty="0"/>
              <a:t>take responsibility for helping my </a:t>
            </a:r>
            <a:r>
              <a:rPr lang="es-MX" altLang="en-US" sz="1600" b="1" dirty="0" err="1"/>
              <a:t>child</a:t>
            </a:r>
            <a:r>
              <a:rPr lang="es-MX" altLang="en-US" sz="1600" b="1" dirty="0"/>
              <a:t> </a:t>
            </a:r>
            <a:r>
              <a:rPr lang="es-MX" altLang="en-US" sz="1600" b="1" dirty="0" err="1"/>
              <a:t>achieve</a:t>
            </a:r>
            <a:r>
              <a:rPr lang="es-MX" altLang="en-US" sz="1600" b="1" dirty="0"/>
              <a:t>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MX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MX" altLang="en-US" sz="1600" b="1" dirty="0"/>
              <a:t>I will: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MX" altLang="en-US" sz="1600" b="1" dirty="0"/>
          </a:p>
          <a:p>
            <a:pPr eaLnBrk="1" hangingPunct="1">
              <a:lnSpc>
                <a:spcPct val="150000"/>
              </a:lnSpc>
            </a:pPr>
            <a:r>
              <a:rPr lang="es-MX" altLang="en-US" sz="1400" b="1" dirty="0" err="1"/>
              <a:t>Support</a:t>
            </a:r>
            <a:r>
              <a:rPr lang="es-MX" altLang="en-US" sz="1400" b="1" dirty="0"/>
              <a:t> the school with its efforts to maintain </a:t>
            </a:r>
            <a:r>
              <a:rPr lang="es-MX" altLang="en-US" sz="1400" b="1" dirty="0" err="1"/>
              <a:t>proper</a:t>
            </a:r>
            <a:r>
              <a:rPr lang="es-MX" altLang="en-US" sz="1400" b="1" dirty="0"/>
              <a:t> discipline</a:t>
            </a:r>
          </a:p>
          <a:p>
            <a:pPr eaLnBrk="1" hangingPunct="1">
              <a:lnSpc>
                <a:spcPct val="150000"/>
              </a:lnSpc>
            </a:pPr>
            <a:r>
              <a:rPr lang="es-MX" altLang="en-US" sz="1400" b="1" dirty="0" err="1"/>
              <a:t>Ensure</a:t>
            </a:r>
            <a:r>
              <a:rPr lang="es-MX" altLang="en-US" sz="1400" b="1" dirty="0"/>
              <a:t> </a:t>
            </a:r>
            <a:r>
              <a:rPr lang="es-MX" altLang="en-US" sz="1400" b="1" dirty="0" err="1"/>
              <a:t>homework</a:t>
            </a:r>
            <a:r>
              <a:rPr lang="es-MX" altLang="en-US" sz="1400" b="1" dirty="0"/>
              <a:t> </a:t>
            </a:r>
            <a:r>
              <a:rPr lang="es-MX" altLang="en-US" sz="1400" b="1" dirty="0" err="1"/>
              <a:t>is</a:t>
            </a:r>
            <a:r>
              <a:rPr lang="es-MX" altLang="en-US" sz="1400" b="1" dirty="0"/>
              <a:t> </a:t>
            </a:r>
            <a:r>
              <a:rPr lang="es-MX" altLang="en-US" sz="1400" b="1" dirty="0" err="1"/>
              <a:t>completed</a:t>
            </a:r>
            <a:endParaRPr lang="es-MX" altLang="en-US" sz="1400" b="1" dirty="0"/>
          </a:p>
          <a:p>
            <a:pPr eaLnBrk="1" hangingPunct="1">
              <a:lnSpc>
                <a:spcPct val="150000"/>
              </a:lnSpc>
            </a:pPr>
            <a:r>
              <a:rPr lang="es-MX" altLang="en-US" sz="1400" b="1" dirty="0"/>
              <a:t>Encourage my child to do his/her best and be available to answer his/</a:t>
            </a:r>
            <a:r>
              <a:rPr lang="es-MX" altLang="en-US" sz="1400" b="1" dirty="0" err="1"/>
              <a:t>her</a:t>
            </a:r>
            <a:r>
              <a:rPr lang="es-MX" altLang="en-US" sz="1400" b="1" dirty="0"/>
              <a:t> </a:t>
            </a:r>
            <a:r>
              <a:rPr lang="es-MX" altLang="en-US" sz="1400" b="1" dirty="0" err="1"/>
              <a:t>questions</a:t>
            </a:r>
            <a:endParaRPr lang="es-MX" altLang="en-US" sz="1400" b="1" dirty="0"/>
          </a:p>
          <a:p>
            <a:pPr eaLnBrk="1" hangingPunct="1">
              <a:lnSpc>
                <a:spcPct val="150000"/>
              </a:lnSpc>
            </a:pPr>
            <a:r>
              <a:rPr lang="es-MX" altLang="en-US" sz="1400" b="1" dirty="0"/>
              <a:t>Discuss/read materials with my child and let my child see me reading to show them the importance of </a:t>
            </a:r>
            <a:r>
              <a:rPr lang="es-MX" altLang="en-US" sz="1400" b="1" dirty="0" err="1"/>
              <a:t>life-long</a:t>
            </a:r>
            <a:r>
              <a:rPr lang="es-MX" altLang="en-US" sz="1400" b="1" dirty="0"/>
              <a:t> </a:t>
            </a:r>
            <a:r>
              <a:rPr lang="es-MX" altLang="en-US" sz="1400" b="1" dirty="0" err="1"/>
              <a:t>learning</a:t>
            </a:r>
            <a:endParaRPr lang="en-US" altLang="en-US" sz="1400" b="1" dirty="0"/>
          </a:p>
        </p:txBody>
      </p:sp>
      <p:pic>
        <p:nvPicPr>
          <p:cNvPr id="26628" name="Picture 14" descr="C:\Documents and Settings\Palaciotj\Local Settings\Temporary Internet Files\Content.IE5\C54B41EV\MCj02975750000[1].wmf">
            <a:extLst>
              <a:ext uri="{FF2B5EF4-FFF2-40B4-BE49-F238E27FC236}">
                <a16:creationId xmlns:a16="http://schemas.microsoft.com/office/drawing/2014/main" id="{2115E7D0-0F8A-4E44-AB3B-AA7E2121BC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888" y="1676400"/>
            <a:ext cx="3687762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>
            <a:extLst>
              <a:ext uri="{FF2B5EF4-FFF2-40B4-BE49-F238E27FC236}">
                <a16:creationId xmlns:a16="http://schemas.microsoft.com/office/drawing/2014/main" id="{23DF3A2E-815E-41E7-8578-F00F7EA55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72000"/>
          </a:xfrm>
        </p:spPr>
        <p:txBody>
          <a:bodyPr/>
          <a:lstStyle/>
          <a:p>
            <a:pPr indent="-255270" eaLnBrk="1" hangingPunct="1">
              <a:lnSpc>
                <a:spcPct val="90000"/>
              </a:lnSpc>
              <a:buFontTx/>
              <a:buNone/>
            </a:pPr>
            <a:endParaRPr lang="en-US" altLang="en-US" sz="2400" dirty="0">
              <a:cs typeface="Lucida Sans Unicode"/>
            </a:endParaRPr>
          </a:p>
          <a:p>
            <a:pPr indent="-255270" eaLnBrk="1" hangingPunct="1">
              <a:lnSpc>
                <a:spcPct val="90000"/>
              </a:lnSpc>
            </a:pPr>
            <a:r>
              <a:rPr lang="en-US" altLang="en-US" sz="2400" dirty="0"/>
              <a:t>Speaks to the shared responsibility of children’s conduct</a:t>
            </a:r>
            <a:endParaRPr lang="en-US" altLang="en-US" sz="2400" dirty="0">
              <a:cs typeface="Lucida Sans Unicode"/>
            </a:endParaRPr>
          </a:p>
          <a:p>
            <a:pPr marL="620395" lvl="1" eaLnBrk="1" hangingPunct="1">
              <a:lnSpc>
                <a:spcPct val="90000"/>
              </a:lnSpc>
            </a:pPr>
            <a:r>
              <a:rPr lang="en-US" altLang="en-US" sz="2000" dirty="0"/>
              <a:t>District/school</a:t>
            </a:r>
            <a:endParaRPr lang="en-US" altLang="en-US" sz="2000" dirty="0">
              <a:cs typeface="Lucida Sans Unicode"/>
            </a:endParaRPr>
          </a:p>
          <a:p>
            <a:pPr marL="620395" lvl="1" eaLnBrk="1" hangingPunct="1">
              <a:lnSpc>
                <a:spcPct val="90000"/>
              </a:lnSpc>
            </a:pPr>
            <a:r>
              <a:rPr lang="en-US" altLang="en-US" sz="2000" dirty="0"/>
              <a:t>Parent</a:t>
            </a:r>
            <a:endParaRPr lang="en-US" altLang="en-US" sz="2000" dirty="0">
              <a:cs typeface="Lucida Sans Unicode"/>
            </a:endParaRPr>
          </a:p>
          <a:p>
            <a:pPr marL="620395" lvl="1" eaLnBrk="1" hangingPunct="1">
              <a:lnSpc>
                <a:spcPct val="90000"/>
              </a:lnSpc>
            </a:pPr>
            <a:r>
              <a:rPr lang="en-US" altLang="en-US" sz="2000" dirty="0"/>
              <a:t>Student</a:t>
            </a:r>
            <a:endParaRPr lang="en-US" altLang="en-US" sz="2000" dirty="0">
              <a:cs typeface="Lucida Sans Unicode"/>
            </a:endParaRPr>
          </a:p>
          <a:p>
            <a:pPr marL="391795" lvl="1" indent="0" eaLnBrk="1" hangingPunct="1">
              <a:lnSpc>
                <a:spcPct val="90000"/>
              </a:lnSpc>
              <a:buNone/>
            </a:pPr>
            <a:endParaRPr lang="en-US" altLang="en-US" sz="2000" dirty="0">
              <a:cs typeface="Lucida Sans Unicode"/>
            </a:endParaRPr>
          </a:p>
          <a:p>
            <a:pPr indent="-255270" eaLnBrk="1" hangingPunct="1">
              <a:lnSpc>
                <a:spcPct val="90000"/>
              </a:lnSpc>
            </a:pPr>
            <a:r>
              <a:rPr lang="en-US" altLang="en-US" sz="2400" dirty="0"/>
              <a:t>Speaks to self-discipline being the long-term goal for all students </a:t>
            </a:r>
            <a:endParaRPr lang="en-US" altLang="en-US" sz="2400" dirty="0">
              <a:cs typeface="Lucida Sans Unicode"/>
            </a:endParaRPr>
          </a:p>
          <a:p>
            <a:pPr indent="-255270" eaLnBrk="1" hangingPunct="1">
              <a:lnSpc>
                <a:spcPct val="90000"/>
              </a:lnSpc>
              <a:buFontTx/>
              <a:buNone/>
            </a:pPr>
            <a:endParaRPr lang="en-US" altLang="en-US" sz="2400" dirty="0">
              <a:cs typeface="Lucida Sans Unicode"/>
            </a:endParaRPr>
          </a:p>
          <a:p>
            <a:pPr indent="-255270" eaLnBrk="1" hangingPunct="1">
              <a:lnSpc>
                <a:spcPct val="90000"/>
              </a:lnSpc>
            </a:pPr>
            <a:r>
              <a:rPr lang="en-US" altLang="en-US" sz="2400" dirty="0"/>
              <a:t>Gives notice of infractions as well as strategies and/or disciplinary measures for levels of offenses</a:t>
            </a:r>
            <a:endParaRPr lang="en-US" altLang="en-US" sz="2400" dirty="0">
              <a:cs typeface="Lucida Sans Unicode"/>
            </a:endParaRPr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F3F6D668-9EB8-4C7A-B82C-FCCDB45DDB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7937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/>
                </a:solidFill>
              </a:rPr>
              <a:t>Student Code of Conduct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>
            <a:extLst>
              <a:ext uri="{FF2B5EF4-FFF2-40B4-BE49-F238E27FC236}">
                <a16:creationId xmlns:a16="http://schemas.microsoft.com/office/drawing/2014/main" id="{85D3AB7B-7719-4B4C-B331-99A902AE7F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/>
                </a:solidFill>
              </a:rPr>
              <a:t>Teacher Qualifications</a:t>
            </a:r>
          </a:p>
        </p:txBody>
      </p:sp>
      <p:pic>
        <p:nvPicPr>
          <p:cNvPr id="28675" name="Picture 7" descr="MCj04359890000[1]">
            <a:extLst>
              <a:ext uri="{FF2B5EF4-FFF2-40B4-BE49-F238E27FC236}">
                <a16:creationId xmlns:a16="http://schemas.microsoft.com/office/drawing/2014/main" id="{8451C90E-2524-48A5-953F-47C48E44A01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1600200"/>
            <a:ext cx="3965575" cy="3883025"/>
          </a:xfrm>
        </p:spPr>
      </p:pic>
      <p:sp>
        <p:nvSpPr>
          <p:cNvPr id="28676" name="Rectangle 6">
            <a:extLst>
              <a:ext uri="{FF2B5EF4-FFF2-40B4-BE49-F238E27FC236}">
                <a16:creationId xmlns:a16="http://schemas.microsoft.com/office/drawing/2014/main" id="{6F7E6494-48B2-40FB-81A6-970DCAEF80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03750" y="1828800"/>
            <a:ext cx="3932238" cy="3659188"/>
          </a:xfrm>
        </p:spPr>
        <p:txBody>
          <a:bodyPr/>
          <a:lstStyle/>
          <a:p>
            <a:pPr eaLnBrk="1" hangingPunct="1">
              <a:buFont typeface="Wingdings 3" panose="05040102010807070707" pitchFamily="18" charset="2"/>
              <a:buNone/>
            </a:pPr>
            <a:endParaRPr lang="en-US" altLang="en-US" sz="1800" dirty="0"/>
          </a:p>
          <a:p>
            <a:pPr eaLnBrk="1" hangingPunct="1">
              <a:buFontTx/>
              <a:buNone/>
            </a:pPr>
            <a:endParaRPr lang="en-US" altLang="en-US" sz="1800" dirty="0"/>
          </a:p>
          <a:p>
            <a:pPr eaLnBrk="1" hangingPunct="1"/>
            <a:r>
              <a:rPr lang="en-US" altLang="en-US" sz="1800" dirty="0"/>
              <a:t>In the event that your child is taught for 20 days or more by a non-Highly Qualified teacher, you will receive written notification about this issue.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367D00F-62EF-DA9E-9D34-F71E14B65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421099"/>
          </a:xfrm>
        </p:spPr>
        <p:txBody>
          <a:bodyPr/>
          <a:lstStyle/>
          <a:p>
            <a:pPr indent="-255270"/>
            <a:r>
              <a:rPr lang="en-US" sz="2000" b="1" dirty="0">
                <a:cs typeface="Lucida Sans Unicode"/>
              </a:rPr>
              <a:t>Begins in the month of September and ends in April</a:t>
            </a:r>
          </a:p>
          <a:p>
            <a:pPr marL="109855" indent="0">
              <a:buNone/>
            </a:pPr>
            <a:endParaRPr lang="en-US" sz="2000" b="1" dirty="0">
              <a:cs typeface="Lucida Sans Unicode"/>
            </a:endParaRPr>
          </a:p>
          <a:p>
            <a:pPr indent="-255270"/>
            <a:r>
              <a:rPr lang="en-US" sz="2000" b="1" dirty="0">
                <a:cs typeface="Lucida Sans Unicode"/>
              </a:rPr>
              <a:t>Tutoring will be held on Wed.-Thurs. from 3:30-5:00</a:t>
            </a:r>
          </a:p>
          <a:p>
            <a:pPr marL="109855" indent="0">
              <a:buNone/>
            </a:pPr>
            <a:endParaRPr lang="en-US" sz="2000" b="1" dirty="0">
              <a:cs typeface="Lucida Sans Unicode"/>
            </a:endParaRPr>
          </a:p>
          <a:p>
            <a:pPr indent="-255270"/>
            <a:r>
              <a:rPr lang="en-US" sz="2000" b="1" dirty="0">
                <a:cs typeface="Lucida Sans Unicode"/>
              </a:rPr>
              <a:t>Parents can sign up on Power School-You will be notified if your child has been selected for the program</a:t>
            </a:r>
          </a:p>
          <a:p>
            <a:pPr marL="109855" indent="0">
              <a:buNone/>
            </a:pPr>
            <a:endParaRPr lang="en-US" sz="2000" b="1" dirty="0">
              <a:cs typeface="Lucida Sans Unicode"/>
            </a:endParaRPr>
          </a:p>
          <a:p>
            <a:pPr indent="-255270"/>
            <a:r>
              <a:rPr lang="en-US" sz="2000" b="1" dirty="0">
                <a:cs typeface="Lucida Sans Unicode"/>
              </a:rPr>
              <a:t>Spaces are on a first come, first serve basis</a:t>
            </a:r>
          </a:p>
          <a:p>
            <a:pPr marL="109855" indent="0">
              <a:buNone/>
            </a:pPr>
            <a:endParaRPr lang="en-US" sz="2000" b="1" dirty="0">
              <a:cs typeface="Lucida Sans Unicode"/>
            </a:endParaRPr>
          </a:p>
          <a:p>
            <a:pPr indent="-255270"/>
            <a:r>
              <a:rPr lang="en-US" sz="2000" b="1" dirty="0">
                <a:cs typeface="Lucida Sans Unicode"/>
              </a:rPr>
              <a:t>Elementary/Middle students will receive additional instruction in ELA/Math</a:t>
            </a:r>
          </a:p>
          <a:p>
            <a:pPr indent="-255270"/>
            <a:endParaRPr lang="en-US" sz="2000" b="1" dirty="0">
              <a:cs typeface="Lucida Sans Unicode"/>
            </a:endParaRPr>
          </a:p>
          <a:p>
            <a:pPr indent="-255270"/>
            <a:r>
              <a:rPr lang="en-US" sz="2000" b="1" dirty="0">
                <a:cs typeface="Lucida Sans Unicode"/>
              </a:rPr>
              <a:t>Snacks will be provided for all tutoring students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546A776-21CC-449F-9E02-74E585EAB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>
                <a:solidFill>
                  <a:schemeClr val="accent1"/>
                </a:solidFill>
                <a:cs typeface="Lucida Sans Unicode"/>
              </a:rPr>
              <a:t>Tutoring Program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482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5654F46-5185-943A-E080-6BDF3CFD0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255270"/>
            <a:r>
              <a:rPr lang="en-US" sz="2400" dirty="0">
                <a:cs typeface="Lucida Sans Unicode"/>
              </a:rPr>
              <a:t>We ask that your child commits to our free tutoring program and guidelines by doing the following: </a:t>
            </a:r>
          </a:p>
          <a:p>
            <a:pPr indent="-255270"/>
            <a:endParaRPr lang="en-US" sz="2400" dirty="0">
              <a:cs typeface="Lucida Sans Unicode"/>
            </a:endParaRPr>
          </a:p>
          <a:p>
            <a:pPr indent="-255270"/>
            <a:r>
              <a:rPr lang="en-US" sz="2400" dirty="0">
                <a:cs typeface="Lucida Sans Unicode"/>
              </a:rPr>
              <a:t>Be in attendance for every session </a:t>
            </a:r>
            <a:endParaRPr lang="en-US"/>
          </a:p>
          <a:p>
            <a:pPr indent="-255270"/>
            <a:r>
              <a:rPr lang="en-US" sz="2400" dirty="0">
                <a:cs typeface="Lucida Sans Unicode"/>
              </a:rPr>
              <a:t>Be on time</a:t>
            </a:r>
          </a:p>
          <a:p>
            <a:pPr indent="-255270"/>
            <a:r>
              <a:rPr lang="en-US" sz="2400" dirty="0">
                <a:cs typeface="Lucida Sans Unicode"/>
              </a:rPr>
              <a:t>Be prepared to learn</a:t>
            </a:r>
          </a:p>
          <a:p>
            <a:pPr indent="-255270"/>
            <a:r>
              <a:rPr lang="en-US" sz="2400" dirty="0">
                <a:cs typeface="Lucida Sans Unicode"/>
              </a:rPr>
              <a:t>Be engaged in all lessons</a:t>
            </a:r>
          </a:p>
          <a:p>
            <a:pPr indent="-255270"/>
            <a:r>
              <a:rPr lang="en-US" sz="2400" dirty="0">
                <a:cs typeface="Lucida Sans Unicode"/>
              </a:rPr>
              <a:t>Be attentive to the assigned tutor</a:t>
            </a:r>
          </a:p>
          <a:p>
            <a:pPr indent="-255270"/>
            <a:r>
              <a:rPr lang="en-US" sz="2400" dirty="0">
                <a:cs typeface="Lucida Sans Unicode"/>
              </a:rPr>
              <a:t>Be respectful to classmates and assigned tutor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ECEA0A-249E-9C82-FDA6-8D1474484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>
                <a:cs typeface="Lucida Sans Unicode"/>
              </a:rPr>
              <a:t>Tutoring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99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19A2832A-9FB0-4A83-B6CD-F42650128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481138"/>
            <a:ext cx="8839200" cy="4843462"/>
          </a:xfrm>
        </p:spPr>
        <p:txBody>
          <a:bodyPr/>
          <a:lstStyle/>
          <a:p>
            <a:pPr indent="-255270" eaLnBrk="1" hangingPunct="1">
              <a:lnSpc>
                <a:spcPct val="150000"/>
              </a:lnSpc>
              <a:buNone/>
            </a:pPr>
            <a:r>
              <a:rPr lang="en-US" altLang="en-US" sz="2400" i="1" dirty="0"/>
              <a:t>Lowrance Pre-K8 is a Title 1 School-Wide School</a:t>
            </a:r>
            <a:endParaRPr lang="en-US" i="1" dirty="0"/>
          </a:p>
          <a:p>
            <a:pPr indent="-255270" eaLnBrk="1" hangingPunct="1">
              <a:lnSpc>
                <a:spcPct val="150000"/>
              </a:lnSpc>
            </a:pPr>
            <a:r>
              <a:rPr lang="en-US" altLang="en-US" sz="2400" dirty="0">
                <a:cs typeface="Lucida Sans Unicode"/>
              </a:rPr>
              <a:t>As a Title I School-Wide School, we are eligible to consolidate and use Title-1 funds, in addition to federal, state, and local funding, to provide all students with access to additional services. This is possible for us because over 40% of our student body is currently eligible to receive free and or reduced lunch.</a:t>
            </a:r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293BEFF0-EDDA-454D-9B1F-2CF6AA81BB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solidFill>
                  <a:schemeClr val="accent1"/>
                </a:solidFill>
              </a:rPr>
              <a:t>Notice of Title I School-Wide Program Status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>
            <a:extLst>
              <a:ext uri="{FF2B5EF4-FFF2-40B4-BE49-F238E27FC236}">
                <a16:creationId xmlns:a16="http://schemas.microsoft.com/office/drawing/2014/main" id="{6B403F07-D613-408A-9D9C-0D9129A525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10668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>
                <a:solidFill>
                  <a:schemeClr val="accent1"/>
                </a:solidFill>
              </a:rPr>
              <a:t>Questions, Comments, and Thanks!</a:t>
            </a:r>
          </a:p>
        </p:txBody>
      </p:sp>
      <p:sp>
        <p:nvSpPr>
          <p:cNvPr id="21507" name="Rectangle 5">
            <a:extLst>
              <a:ext uri="{FF2B5EF4-FFF2-40B4-BE49-F238E27FC236}">
                <a16:creationId xmlns:a16="http://schemas.microsoft.com/office/drawing/2014/main" id="{74CAECE5-D04C-412D-B929-ADE1313861C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00200"/>
            <a:ext cx="4756944" cy="3810000"/>
          </a:xfrm>
        </p:spPr>
        <p:txBody>
          <a:bodyPr>
            <a:normAutofit/>
          </a:bodyPr>
          <a:lstStyle/>
          <a:p>
            <a:pPr marL="365760" indent="-255905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/>
              <a:t>If you have any questions or comments please reach out to the school for support.</a:t>
            </a:r>
            <a:endParaRPr lang="en-US" dirty="0"/>
          </a:p>
          <a:p>
            <a:pPr marL="365760" indent="-255905" eaLnBrk="1" fontAlgn="auto" hangingPunct="1">
              <a:spcAft>
                <a:spcPts val="0"/>
              </a:spcAft>
              <a:buFontTx/>
              <a:buNone/>
              <a:defRPr/>
            </a:pPr>
            <a:endParaRPr lang="en-US" sz="2800" dirty="0">
              <a:cs typeface="Lucida Sans Unicode"/>
            </a:endParaRPr>
          </a:p>
          <a:p>
            <a:pPr marL="365760" indent="-255905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/>
              <a:t>Thank you for entrusting our staff with your children.</a:t>
            </a:r>
            <a:endParaRPr lang="en-US" sz="2800" dirty="0">
              <a:cs typeface="Lucida Sans Unicode"/>
            </a:endParaRPr>
          </a:p>
        </p:txBody>
      </p:sp>
      <p:pic>
        <p:nvPicPr>
          <p:cNvPr id="4" name="Content Placeholder 3" descr="A logo with text and images&#10;&#10;Description automatically generated">
            <a:extLst>
              <a:ext uri="{FF2B5EF4-FFF2-40B4-BE49-F238E27FC236}">
                <a16:creationId xmlns:a16="http://schemas.microsoft.com/office/drawing/2014/main" id="{A5A4D6C3-BC93-94AC-3E6C-54014552216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91100" y="1809750"/>
            <a:ext cx="3352800" cy="40767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5A6E7CA6-AF48-469F-B385-23240031A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572000"/>
          </a:xfrm>
        </p:spPr>
        <p:txBody>
          <a:bodyPr/>
          <a:lstStyle/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/>
              <a:t>                                                    </a:t>
            </a:r>
          </a:p>
          <a:p>
            <a:pPr marL="609600" indent="-609600" algn="ctr" eaLnBrk="1" hangingPunct="1">
              <a:lnSpc>
                <a:spcPct val="150000"/>
              </a:lnSpc>
              <a:buFontTx/>
              <a:buNone/>
            </a:pPr>
            <a:r>
              <a:rPr lang="en-US" altLang="en-US" sz="2400" dirty="0"/>
              <a:t>Lowrance Pre-K-8 has the responsibility to provide our parents, teachers, students, and community members with access to shared opportunities to engage in activities that will promote student achievement.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6BECCC83-4FBB-4880-A36B-A55C2EB781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4456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>
                <a:solidFill>
                  <a:schemeClr val="accent1"/>
                </a:solidFill>
              </a:rPr>
              <a:t>Lowrance School </a:t>
            </a:r>
            <a:br>
              <a:rPr lang="en-US" sz="3600" dirty="0">
                <a:solidFill>
                  <a:schemeClr val="accent1"/>
                </a:solidFill>
              </a:rPr>
            </a:br>
            <a:r>
              <a:rPr lang="en-US" sz="3600" dirty="0">
                <a:solidFill>
                  <a:schemeClr val="accent1"/>
                </a:solidFill>
              </a:rPr>
              <a:t>Family Engagement Plan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>
            <a:extLst>
              <a:ext uri="{FF2B5EF4-FFF2-40B4-BE49-F238E27FC236}">
                <a16:creationId xmlns:a16="http://schemas.microsoft.com/office/drawing/2014/main" id="{E89B53DE-7414-4049-86EA-2D138EB23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696200" cy="4419600"/>
          </a:xfrm>
        </p:spPr>
        <p:txBody>
          <a:bodyPr/>
          <a:lstStyle/>
          <a:p>
            <a:pPr indent="-255270"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Our goals:</a:t>
            </a:r>
          </a:p>
          <a:p>
            <a:pPr indent="-255270" eaLnBrk="1" hangingPunct="1">
              <a:lnSpc>
                <a:spcPct val="90000"/>
              </a:lnSpc>
              <a:buFontTx/>
              <a:buNone/>
            </a:pPr>
            <a:endParaRPr lang="en-US" dirty="0"/>
          </a:p>
          <a:p>
            <a:pPr indent="-255270" eaLnBrk="1" hangingPunct="1">
              <a:lnSpc>
                <a:spcPct val="90000"/>
              </a:lnSpc>
            </a:pPr>
            <a:r>
              <a:rPr lang="en-US" altLang="en-US" sz="2000" dirty="0"/>
              <a:t>To provide meaningful two-way communication</a:t>
            </a:r>
            <a:endParaRPr lang="en-US" altLang="en-US" sz="2000" dirty="0">
              <a:cs typeface="Lucida Sans Unicode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000" dirty="0"/>
          </a:p>
          <a:p>
            <a:pPr indent="-255270" eaLnBrk="1" hangingPunct="1">
              <a:lnSpc>
                <a:spcPct val="90000"/>
              </a:lnSpc>
            </a:pPr>
            <a:r>
              <a:rPr lang="en-US" altLang="en-US" sz="2000" dirty="0"/>
              <a:t>To provide meaningful and varied participation opportunities for families that support student achievement</a:t>
            </a:r>
            <a:endParaRPr lang="en-US" altLang="en-US" sz="2000" dirty="0">
              <a:cs typeface="Lucida Sans Unicode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000" dirty="0"/>
          </a:p>
          <a:p>
            <a:pPr indent="-255270" eaLnBrk="1" hangingPunct="1">
              <a:lnSpc>
                <a:spcPct val="90000"/>
              </a:lnSpc>
            </a:pPr>
            <a:r>
              <a:rPr lang="en-US" altLang="en-US" sz="2000" dirty="0"/>
              <a:t>To eliminate or reduce barriers to family involvement</a:t>
            </a:r>
            <a:endParaRPr lang="en-US" altLang="en-US" sz="2000" dirty="0">
              <a:cs typeface="Lucida Sans Unicode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indent="-255270" eaLnBrk="1" hangingPunct="1">
              <a:lnSpc>
                <a:spcPct val="90000"/>
              </a:lnSpc>
            </a:pPr>
            <a:r>
              <a:rPr lang="en-US" altLang="en-US" sz="2000" dirty="0"/>
              <a:t>To provide parents with an opportunity to participate in</a:t>
            </a:r>
            <a:r>
              <a:rPr lang="en-US" altLang="en-US" sz="2100" dirty="0"/>
              <a:t> the development of our School Improvement Plan</a:t>
            </a:r>
            <a:endParaRPr lang="en-US" altLang="en-US" sz="2100" dirty="0">
              <a:cs typeface="Lucida Sans Unicode"/>
            </a:endParaRP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F254777A-2F7D-4865-B550-0239451094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848600" cy="7064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/>
                </a:solidFill>
              </a:rPr>
              <a:t>Family Engagement Plan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BA24DD95-0E8C-435C-8710-18DE0B2A5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255270" eaLnBrk="1" hangingPunct="1">
              <a:lnSpc>
                <a:spcPct val="150000"/>
              </a:lnSpc>
            </a:pPr>
            <a:r>
              <a:rPr lang="en-US" altLang="en-US" sz="1800" dirty="0"/>
              <a:t>Document to Show: </a:t>
            </a:r>
            <a:endParaRPr lang="en-US" sz="1800" dirty="0">
              <a:cs typeface="Lucida Sans Unicode"/>
            </a:endParaRPr>
          </a:p>
          <a:p>
            <a:pPr marL="620395" lvl="1" eaLnBrk="1" hangingPunct="1">
              <a:lnSpc>
                <a:spcPct val="150000"/>
              </a:lnSpc>
            </a:pPr>
            <a:r>
              <a:rPr lang="en-US" altLang="en-US" sz="1800" dirty="0"/>
              <a:t>School demographics</a:t>
            </a:r>
            <a:endParaRPr lang="en-US" altLang="en-US" sz="1800" dirty="0">
              <a:cs typeface="Lucida Sans Unicode"/>
            </a:endParaRPr>
          </a:p>
          <a:p>
            <a:pPr marL="620395" lvl="1" eaLnBrk="1" hangingPunct="1">
              <a:lnSpc>
                <a:spcPct val="150000"/>
              </a:lnSpc>
            </a:pPr>
            <a:r>
              <a:rPr lang="en-US" altLang="en-US" sz="1800" dirty="0"/>
              <a:t>Test scores</a:t>
            </a:r>
            <a:endParaRPr lang="en-US" altLang="en-US" sz="1800" dirty="0">
              <a:cs typeface="Lucida Sans Unicode"/>
            </a:endParaRPr>
          </a:p>
          <a:p>
            <a:pPr marL="620395" lvl="1" eaLnBrk="1" hangingPunct="1">
              <a:lnSpc>
                <a:spcPct val="150000"/>
              </a:lnSpc>
            </a:pPr>
            <a:r>
              <a:rPr lang="en-US" altLang="en-US" sz="1800" dirty="0"/>
              <a:t>Plans to improve the school</a:t>
            </a:r>
            <a:endParaRPr lang="en-US" altLang="en-US" sz="1800" dirty="0">
              <a:cs typeface="Lucida Sans Unicode"/>
            </a:endParaRPr>
          </a:p>
          <a:p>
            <a:pPr indent="-255270" eaLnBrk="1" hangingPunct="1">
              <a:lnSpc>
                <a:spcPct val="150000"/>
              </a:lnSpc>
            </a:pPr>
            <a:r>
              <a:rPr lang="en-US" altLang="en-US" sz="1800" dirty="0"/>
              <a:t>Working document</a:t>
            </a:r>
            <a:endParaRPr lang="en-US" altLang="en-US" sz="1800" dirty="0">
              <a:cs typeface="Lucida Sans Unicode"/>
            </a:endParaRPr>
          </a:p>
          <a:p>
            <a:pPr indent="-255270" eaLnBrk="1" hangingPunct="1">
              <a:lnSpc>
                <a:spcPct val="150000"/>
              </a:lnSpc>
            </a:pPr>
            <a:r>
              <a:rPr lang="en-US" altLang="en-US" sz="1800" dirty="0"/>
              <a:t>A completed copy of the document will be accessible for viewing in the front office and on the school’s website by September 6</a:t>
            </a:r>
            <a:endParaRPr lang="en-US" altLang="en-US" sz="1800" dirty="0">
              <a:cs typeface="Lucida Sans Unicode"/>
            </a:endParaRP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57E2ABD3-3BC4-4417-9E83-BB37049BF8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solidFill>
                  <a:schemeClr val="accent1"/>
                </a:solidFill>
              </a:rPr>
              <a:t>What is the School Improvement Plan (SIP)?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638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83B68-A1F7-CE7A-059A-09C1D8213E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accent1"/>
                </a:solidFill>
              </a:rPr>
              <a:t>What Parents Need to Know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0C95FB-D415-95AB-2EE1-CA8CADD6E5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210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>
            <a:extLst>
              <a:ext uri="{FF2B5EF4-FFF2-40B4-BE49-F238E27FC236}">
                <a16:creationId xmlns:a16="http://schemas.microsoft.com/office/drawing/2014/main" id="{2CDAF6EF-34F9-4868-8104-B0628EFB72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>
            <a:normAutofit fontScale="85000" lnSpcReduction="10000"/>
          </a:bodyPr>
          <a:lstStyle/>
          <a:p>
            <a:pPr marL="365760" indent="-255905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en-US" sz="2800" b="1" dirty="0">
              <a:cs typeface="Lucida Sans Unicode"/>
            </a:endParaRPr>
          </a:p>
          <a:p>
            <a:pPr marL="365760" indent="-255905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b="1" dirty="0">
                <a:solidFill>
                  <a:schemeClr val="accent1"/>
                </a:solidFill>
              </a:rPr>
              <a:t>Parents have the right to request the following: </a:t>
            </a:r>
            <a:endParaRPr lang="en-US" sz="2800" dirty="0">
              <a:solidFill>
                <a:schemeClr val="accent1"/>
              </a:solidFill>
              <a:cs typeface="Lucida Sans Unicode"/>
            </a:endParaRPr>
          </a:p>
          <a:p>
            <a:pPr marL="365760" indent="-255905" eaLnBrk="1" fontAlgn="auto" hangingPunct="1">
              <a:lnSpc>
                <a:spcPct val="160000"/>
              </a:lnSpc>
              <a:spcAft>
                <a:spcPts val="200"/>
              </a:spcAft>
              <a:buFont typeface="Wingdings 3"/>
              <a:buChar char=""/>
              <a:defRPr/>
            </a:pPr>
            <a:r>
              <a:rPr lang="en-US" sz="2600" dirty="0"/>
              <a:t>A teacher’s professional qualifications, licensure, grade(s) certification, waivers </a:t>
            </a:r>
            <a:endParaRPr lang="en-US" sz="2600" dirty="0">
              <a:cs typeface="Lucida Sans Unicode"/>
            </a:endParaRPr>
          </a:p>
          <a:p>
            <a:pPr marL="365760" indent="-255905" eaLnBrk="1" fontAlgn="auto" hangingPunct="1">
              <a:lnSpc>
                <a:spcPct val="160000"/>
              </a:lnSpc>
              <a:spcAft>
                <a:spcPts val="200"/>
              </a:spcAft>
              <a:buFont typeface="Wingdings 3"/>
              <a:buChar char=""/>
              <a:defRPr/>
            </a:pPr>
            <a:r>
              <a:rPr lang="en-US" sz="2600" dirty="0"/>
              <a:t>A teacher’s baccalaureate and/or graduate degree, fields of endorsement, previous teaching experience </a:t>
            </a:r>
            <a:endParaRPr lang="en-US" sz="2600" dirty="0">
              <a:cs typeface="Lucida Sans Unicode"/>
            </a:endParaRPr>
          </a:p>
          <a:p>
            <a:pPr marL="365760" indent="-255905" eaLnBrk="1" fontAlgn="auto" hangingPunct="1">
              <a:lnSpc>
                <a:spcPct val="160000"/>
              </a:lnSpc>
              <a:spcAft>
                <a:spcPts val="200"/>
              </a:spcAft>
              <a:buFont typeface="Wingdings 3"/>
              <a:buChar char=""/>
              <a:defRPr/>
            </a:pPr>
            <a:r>
              <a:rPr lang="en-US" sz="2600" dirty="0"/>
              <a:t>A paraprofessional’s qualifications </a:t>
            </a:r>
            <a:endParaRPr lang="en-US" sz="2600" dirty="0">
              <a:cs typeface="Lucida Sans Unicode"/>
            </a:endParaRPr>
          </a:p>
          <a:p>
            <a:pPr marL="365760" indent="-255905" eaLnBrk="1" fontAlgn="auto" hangingPunct="1">
              <a:lnSpc>
                <a:spcPct val="160000"/>
              </a:lnSpc>
              <a:spcAft>
                <a:spcPts val="200"/>
              </a:spcAft>
              <a:buFont typeface="Wingdings 3"/>
              <a:buChar char=""/>
              <a:defRPr/>
            </a:pPr>
            <a:r>
              <a:rPr lang="en-US" sz="2600" dirty="0"/>
              <a:t>An assurance that their child’s name, address and telephone listing will not be released to military recruiters </a:t>
            </a:r>
            <a:endParaRPr lang="en-US" sz="2600" dirty="0">
              <a:solidFill>
                <a:schemeClr val="tx2"/>
              </a:solidFill>
              <a:cs typeface="Lucida Sans Unicode"/>
            </a:endParaRP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251B35EF-6CD7-45BC-A859-B42C969E1E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0"/>
            <a:ext cx="6324600" cy="1066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/>
                </a:solidFill>
              </a:rPr>
              <a:t>Parent’s Right to Know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CBF7253-E0AD-3448-05DB-BDB20B000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255905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200" b="1" dirty="0">
                <a:solidFill>
                  <a:schemeClr val="accent1"/>
                </a:solidFill>
              </a:rPr>
              <a:t>Parents will receive information on the following: </a:t>
            </a:r>
            <a:endParaRPr lang="en-US" sz="2200" dirty="0">
              <a:solidFill>
                <a:schemeClr val="accent1"/>
              </a:solidFill>
              <a:cs typeface="Lucida Sans Unicode"/>
            </a:endParaRPr>
          </a:p>
          <a:p>
            <a:pPr marL="365760" indent="-255905" eaLnBrk="1" fontAlgn="auto" hangingPunct="1">
              <a:lnSpc>
                <a:spcPct val="160000"/>
              </a:lnSpc>
              <a:spcAft>
                <a:spcPts val="200"/>
              </a:spcAft>
              <a:buFont typeface="Wingdings 3"/>
              <a:buChar char=""/>
              <a:defRPr/>
            </a:pPr>
            <a:r>
              <a:rPr lang="en-US" sz="2000" dirty="0"/>
              <a:t>Their child’s level of achievement on each of the state’s academic assessments   </a:t>
            </a:r>
          </a:p>
          <a:p>
            <a:pPr marL="365760" indent="-255905" eaLnBrk="1" fontAlgn="auto" hangingPunct="1">
              <a:lnSpc>
                <a:spcPct val="160000"/>
              </a:lnSpc>
              <a:spcAft>
                <a:spcPts val="200"/>
              </a:spcAft>
              <a:buFont typeface="Wingdings 3"/>
              <a:buChar char=""/>
              <a:defRPr/>
            </a:pPr>
            <a:r>
              <a:rPr lang="en-US" sz="2000" dirty="0">
                <a:cs typeface="Lucida Sans Unicode"/>
              </a:rPr>
              <a:t>Their option to request a transfer to another school within the district if their child is the victim of a violent crime at school</a:t>
            </a:r>
          </a:p>
          <a:p>
            <a:pPr marL="365760" indent="-255905" eaLnBrk="1" fontAlgn="auto" hangingPunct="1">
              <a:lnSpc>
                <a:spcPct val="160000"/>
              </a:lnSpc>
              <a:spcAft>
                <a:spcPts val="200"/>
              </a:spcAft>
              <a:buFont typeface="Wingdings 3"/>
              <a:buChar char=""/>
              <a:defRPr/>
            </a:pPr>
            <a:r>
              <a:rPr lang="en-US" sz="2000" dirty="0">
                <a:cs typeface="Lucida Sans Unicode"/>
              </a:rPr>
              <a:t>Their right to timely notification that their child has been assigned, or has been taught for four or more consecutive weeks by, a teacher who is not highly qualified</a:t>
            </a:r>
          </a:p>
          <a:p>
            <a:pPr marL="365760" indent="-255905" eaLnBrk="1" fontAlgn="auto" hangingPunct="1">
              <a:lnSpc>
                <a:spcPct val="160000"/>
              </a:lnSpc>
              <a:spcAft>
                <a:spcPts val="200"/>
              </a:spcAft>
              <a:buFont typeface="Wingdings 3"/>
              <a:buChar char=""/>
              <a:defRPr/>
            </a:pPr>
            <a:endParaRPr lang="en-US" sz="2000" dirty="0">
              <a:cs typeface="Lucida Sans Unicode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67B8483-1453-B9E1-F34D-FC2B4638F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Parent’s Right to Know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6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B5F5BF12-2E1F-45BE-B963-83D9FCE5D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255270"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Lowrance School provides:</a:t>
            </a:r>
            <a:endParaRPr lang="en-US" dirty="0"/>
          </a:p>
          <a:p>
            <a:pPr indent="-255270" eaLnBrk="1" hangingPunct="1">
              <a:lnSpc>
                <a:spcPct val="90000"/>
              </a:lnSpc>
              <a:buFontTx/>
              <a:buNone/>
            </a:pPr>
            <a:endParaRPr lang="en-US" altLang="en-US" dirty="0">
              <a:cs typeface="Lucida Sans Unicode"/>
            </a:endParaRPr>
          </a:p>
          <a:p>
            <a:pPr indent="-255270" eaLnBrk="1" hangingPunct="1">
              <a:lnSpc>
                <a:spcPct val="150000"/>
              </a:lnSpc>
            </a:pPr>
            <a:r>
              <a:rPr lang="en-US" altLang="en-US" sz="2800" dirty="0"/>
              <a:t>Interim progress reports</a:t>
            </a:r>
            <a:endParaRPr lang="en-US" altLang="en-US" sz="2800" dirty="0">
              <a:cs typeface="Lucida Sans Unicode"/>
            </a:endParaRPr>
          </a:p>
          <a:p>
            <a:pPr indent="-255270" eaLnBrk="1" hangingPunct="1">
              <a:lnSpc>
                <a:spcPct val="150000"/>
              </a:lnSpc>
            </a:pPr>
            <a:r>
              <a:rPr lang="en-US" altLang="en-US" sz="2800" dirty="0"/>
              <a:t>Report cards every nine weeks</a:t>
            </a:r>
            <a:endParaRPr lang="en-US" altLang="en-US" sz="2800" dirty="0">
              <a:cs typeface="Lucida Sans Unicode"/>
            </a:endParaRPr>
          </a:p>
          <a:p>
            <a:pPr indent="-255270" eaLnBrk="1" hangingPunct="1">
              <a:lnSpc>
                <a:spcPct val="150000"/>
              </a:lnSpc>
            </a:pPr>
            <a:r>
              <a:rPr lang="en-US" altLang="en-US" sz="2800" dirty="0"/>
              <a:t>Parent-Teacher Conferences</a:t>
            </a:r>
            <a:endParaRPr lang="en-US" altLang="en-US" sz="2800" dirty="0">
              <a:cs typeface="Lucida Sans Unicode"/>
            </a:endParaRPr>
          </a:p>
          <a:p>
            <a:pPr indent="-255270" eaLnBrk="1" hangingPunct="1">
              <a:lnSpc>
                <a:spcPct val="150000"/>
              </a:lnSpc>
            </a:pPr>
            <a:r>
              <a:rPr lang="en-US" altLang="en-US" sz="2800" dirty="0"/>
              <a:t>Parent Portal links</a:t>
            </a:r>
            <a:endParaRPr lang="en-US" altLang="en-US" sz="2800" dirty="0">
              <a:cs typeface="Lucida Sans Unicode"/>
            </a:endParaRPr>
          </a:p>
          <a:p>
            <a:pPr indent="-255270" eaLnBrk="1" hangingPunct="1">
              <a:lnSpc>
                <a:spcPct val="150000"/>
              </a:lnSpc>
            </a:pPr>
            <a:r>
              <a:rPr lang="en-US" altLang="en-US" sz="2800" dirty="0"/>
              <a:t>Email/Telephone contacts</a:t>
            </a:r>
            <a:endParaRPr lang="en-US" altLang="en-US" sz="2800" dirty="0">
              <a:cs typeface="Lucida Sans Unicode"/>
            </a:endParaRPr>
          </a:p>
          <a:p>
            <a:pPr indent="-255270" eaLnBrk="1" hangingPunct="1">
              <a:lnSpc>
                <a:spcPct val="90000"/>
              </a:lnSpc>
            </a:pPr>
            <a:endParaRPr lang="en-US" altLang="en-US" dirty="0">
              <a:cs typeface="Lucida Sans Unicode"/>
            </a:endParaRPr>
          </a:p>
          <a:p>
            <a:pPr indent="-255270" eaLnBrk="1" hangingPunct="1">
              <a:lnSpc>
                <a:spcPct val="90000"/>
              </a:lnSpc>
            </a:pPr>
            <a:endParaRPr lang="en-US" altLang="en-US" dirty="0">
              <a:cs typeface="Lucida Sans Unicode"/>
            </a:endParaRP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76F559ED-3B9D-4448-B2E3-31FF539D1D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392988" cy="6524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solidFill>
                  <a:schemeClr val="accent1"/>
                </a:solidFill>
              </a:rPr>
              <a:t>Reporting Pupil Progress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8A01932A7F094CBEF3148B354A32BD" ma:contentTypeVersion="14" ma:contentTypeDescription="Create a new document." ma:contentTypeScope="" ma:versionID="c19d904e4caa73b311501cab9206e654">
  <xsd:schema xmlns:xsd="http://www.w3.org/2001/XMLSchema" xmlns:xs="http://www.w3.org/2001/XMLSchema" xmlns:p="http://schemas.microsoft.com/office/2006/metadata/properties" xmlns:ns1="http://schemas.microsoft.com/sharepoint/v3" xmlns:ns3="61d2b80f-bbce-4555-9ac5-a2a7d4f75ca0" xmlns:ns4="e47951db-ec5a-4133-8821-9e573dd8426a" targetNamespace="http://schemas.microsoft.com/office/2006/metadata/properties" ma:root="true" ma:fieldsID="866a0083289bbb3b7d9710d61bc0bbcb" ns1:_="" ns3:_="" ns4:_="">
    <xsd:import namespace="http://schemas.microsoft.com/sharepoint/v3"/>
    <xsd:import namespace="61d2b80f-bbce-4555-9ac5-a2a7d4f75ca0"/>
    <xsd:import namespace="e47951db-ec5a-4133-8821-9e573dd8426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d2b80f-bbce-4555-9ac5-a2a7d4f75c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7951db-ec5a-4133-8821-9e573dd8426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37C49FE-3F9F-4FCD-897A-994CAAD1578E}">
  <ds:schemaRefs>
    <ds:schemaRef ds:uri="http://schemas.microsoft.com/office/2006/metadata/properties"/>
    <ds:schemaRef ds:uri="61d2b80f-bbce-4555-9ac5-a2a7d4f75ca0"/>
    <ds:schemaRef ds:uri="http://purl.org/dc/dcmitype/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e47951db-ec5a-4133-8821-9e573dd8426a"/>
    <ds:schemaRef ds:uri="http://schemas.microsoft.com/sharepoint/v3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5159469-7256-4DAF-981C-209C3069FB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1d2b80f-bbce-4555-9ac5-a2a7d4f75ca0"/>
    <ds:schemaRef ds:uri="e47951db-ec5a-4133-8821-9e573dd842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3262134-7131-4F15-A242-9109109ED9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3178</TotalTime>
  <Words>981</Words>
  <Application>Microsoft Office PowerPoint</Application>
  <PresentationFormat>On-screen Show (4:3)</PresentationFormat>
  <Paragraphs>136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Lowrance School</vt:lpstr>
      <vt:lpstr>Notice of Title I School-Wide Program Status</vt:lpstr>
      <vt:lpstr>Lowrance School  Family Engagement Plan</vt:lpstr>
      <vt:lpstr>Family Engagement Plan</vt:lpstr>
      <vt:lpstr>What is the School Improvement Plan (SIP)?</vt:lpstr>
      <vt:lpstr>What Parents Need to Know</vt:lpstr>
      <vt:lpstr>Parent’s Right to Know</vt:lpstr>
      <vt:lpstr>Parent’s Right to Know</vt:lpstr>
      <vt:lpstr>Reporting Pupil Progress</vt:lpstr>
      <vt:lpstr>Policies for Parental Involvement</vt:lpstr>
      <vt:lpstr>Parental Development Opportunities</vt:lpstr>
      <vt:lpstr>Parent-Teacher Conferences</vt:lpstr>
      <vt:lpstr>School/Parent Compact</vt:lpstr>
      <vt:lpstr>Student’s Responsibility</vt:lpstr>
      <vt:lpstr>Parent’s Responsibility</vt:lpstr>
      <vt:lpstr>Student Code of Conduct</vt:lpstr>
      <vt:lpstr>Teacher Qualifications</vt:lpstr>
      <vt:lpstr>Tutoring Program</vt:lpstr>
      <vt:lpstr>Tutoring Program</vt:lpstr>
      <vt:lpstr>Questions, Comments, and Thanks!</vt:lpstr>
    </vt:vector>
  </TitlesOfParts>
  <Company>Memphis City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Oakhaven Middle Schools Presents:</dc:title>
  <dc:creator>qspencer</dc:creator>
  <cp:lastModifiedBy>TAMARA  GATEWOOD</cp:lastModifiedBy>
  <cp:revision>214</cp:revision>
  <dcterms:created xsi:type="dcterms:W3CDTF">2008-09-03T15:46:13Z</dcterms:created>
  <dcterms:modified xsi:type="dcterms:W3CDTF">2024-11-22T15:48:44Z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0x010100838A01932A7F094CBEF3148B354A32BD</vt:lpwstr>
  </property>
</Properties>
</file>